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7" r:id="rId3"/>
    <p:sldId id="259" r:id="rId4"/>
    <p:sldId id="264" r:id="rId5"/>
    <p:sldId id="277" r:id="rId6"/>
    <p:sldId id="279" r:id="rId7"/>
    <p:sldId id="263" r:id="rId8"/>
    <p:sldId id="265" r:id="rId9"/>
    <p:sldId id="267" r:id="rId10"/>
    <p:sldId id="266" r:id="rId11"/>
    <p:sldId id="268" r:id="rId12"/>
    <p:sldId id="269" r:id="rId13"/>
    <p:sldId id="281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4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8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3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2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3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1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0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3015-7B45-41D9-8C29-B2A19F42310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6F44-6BEC-42E6-801A-F2D76E11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5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36.wmf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5.bin"/><Relationship Id="rId3" Type="http://schemas.openxmlformats.org/officeDocument/2006/relationships/oleObject" Target="../embeddings/oleObject37.bin"/><Relationship Id="rId21" Type="http://schemas.openxmlformats.org/officeDocument/2006/relationships/image" Target="../media/image45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44.wmf"/><Relationship Id="rId4" Type="http://schemas.openxmlformats.org/officeDocument/2006/relationships/image" Target="../media/image37.wmf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audio" Target="../media/audio1.wav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gif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gif"/><Relationship Id="rId5" Type="http://schemas.openxmlformats.org/officeDocument/2006/relationships/image" Target="../media/image51.gif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854"/>
            <a:ext cx="9144001" cy="69203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15616" y="1484784"/>
            <a:ext cx="6840760" cy="29486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8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ĐẠI SỐ 7</a:t>
            </a:r>
            <a:endParaRPr lang="en-US" sz="1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01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4925" y="228600"/>
            <a:ext cx="7696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 u="sng" dirty="0">
                <a:solidFill>
                  <a:srgbClr val="FF0000"/>
                </a:solidFill>
                <a:latin typeface="Arial" charset="0"/>
              </a:rPr>
              <a:t>Bài </a:t>
            </a:r>
            <a:r>
              <a:rPr lang="en-US" altLang="en-US" sz="2800" b="1" u="sng" dirty="0">
                <a:solidFill>
                  <a:srgbClr val="FF0000"/>
                </a:solidFill>
                <a:latin typeface="Arial" charset="0"/>
              </a:rPr>
              <a:t> 54</a:t>
            </a:r>
            <a:r>
              <a:rPr lang="vi-VN" altLang="en-US" sz="2800" b="1" u="sng" dirty="0">
                <a:solidFill>
                  <a:srgbClr val="FF0000"/>
                </a:solidFill>
                <a:latin typeface="Arial" charset="0"/>
              </a:rPr>
              <a:t>: </a:t>
            </a:r>
            <a:r>
              <a:rPr lang="en-US" altLang="en-US" sz="2800" b="1" u="sng" dirty="0">
                <a:solidFill>
                  <a:srgbClr val="FF0000"/>
                </a:solidFill>
                <a:latin typeface="Arial" charset="0"/>
              </a:rPr>
              <a:t> SGK/30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Tìm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hai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x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y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biết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: </a:t>
            </a: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434702"/>
              </p:ext>
            </p:extLst>
          </p:nvPr>
        </p:nvGraphicFramePr>
        <p:xfrm>
          <a:off x="4067944" y="660614"/>
          <a:ext cx="3552825" cy="1040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5" name="Equation" r:id="rId3" imgW="1205977" imgH="393529" progId="Equation.DSMT4">
                  <p:embed/>
                </p:oleObj>
              </mc:Choice>
              <mc:Fallback>
                <p:oleObj name="Equation" r:id="rId3" imgW="120597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660614"/>
                        <a:ext cx="3552825" cy="1040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305050" y="2027238"/>
            <a:ext cx="3489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600" b="1">
              <a:solidFill>
                <a:srgbClr val="33CC33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635469" y="1419422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FF0000"/>
                </a:solidFill>
                <a:latin typeface="Arial" charset="0"/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  <a:latin typeface="Arial" charset="0"/>
              </a:rPr>
              <a:t>: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2029123"/>
            <a:ext cx="792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Áp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dụng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tính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chất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dãy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tỉ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bằng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nhau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ta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:             </a:t>
            </a:r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464069"/>
              </p:ext>
            </p:extLst>
          </p:nvPr>
        </p:nvGraphicFramePr>
        <p:xfrm>
          <a:off x="1336675" y="2790825"/>
          <a:ext cx="15525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6" name="Equation" r:id="rId5" imgW="583920" imgH="393480" progId="Equation.DSMT4">
                  <p:embed/>
                </p:oleObj>
              </mc:Choice>
              <mc:Fallback>
                <p:oleObj name="Equation" r:id="rId5" imgW="583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790825"/>
                        <a:ext cx="15525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036716"/>
              </p:ext>
            </p:extLst>
          </p:nvPr>
        </p:nvGraphicFramePr>
        <p:xfrm>
          <a:off x="2725738" y="2780928"/>
          <a:ext cx="97948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7" name="Equation" r:id="rId7" imgW="368140" imgH="393529" progId="Equation.DSMT4">
                  <p:embed/>
                </p:oleObj>
              </mc:Choice>
              <mc:Fallback>
                <p:oleObj name="Equation" r:id="rId7" imgW="36814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2780928"/>
                        <a:ext cx="979487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104849"/>
              </p:ext>
            </p:extLst>
          </p:nvPr>
        </p:nvGraphicFramePr>
        <p:xfrm>
          <a:off x="3779912" y="2795215"/>
          <a:ext cx="881062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8" name="Equation" r:id="rId9" imgW="330120" imgH="393480" progId="Equation.DSMT4">
                  <p:embed/>
                </p:oleObj>
              </mc:Choice>
              <mc:Fallback>
                <p:oleObj name="Equation" r:id="rId9" imgW="330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795215"/>
                        <a:ext cx="881062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1538288" y="388106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00"/>
                </a:solidFill>
                <a:latin typeface="Arial" charset="0"/>
              </a:rPr>
              <a:t>Từ:</a:t>
            </a:r>
          </a:p>
        </p:txBody>
      </p:sp>
      <p:graphicFrame>
        <p:nvGraphicFramePr>
          <p:cNvPr id="1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28758"/>
              </p:ext>
            </p:extLst>
          </p:nvPr>
        </p:nvGraphicFramePr>
        <p:xfrm>
          <a:off x="2195736" y="3657600"/>
          <a:ext cx="31448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9" name="Equation" r:id="rId11" imgW="1180800" imgH="393480" progId="Equation.DSMT4">
                  <p:embed/>
                </p:oleObj>
              </mc:Choice>
              <mc:Fallback>
                <p:oleObj name="Equation" r:id="rId11" imgW="1180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657600"/>
                        <a:ext cx="3144838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507296"/>
              </p:ext>
            </p:extLst>
          </p:nvPr>
        </p:nvGraphicFramePr>
        <p:xfrm>
          <a:off x="4427984" y="3885828"/>
          <a:ext cx="60801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0" name="Equation" r:id="rId13" imgW="228402" imgH="177646" progId="Equation.DSMT4">
                  <p:embed/>
                </p:oleObj>
              </mc:Choice>
              <mc:Fallback>
                <p:oleObj name="Equation" r:id="rId13" imgW="228402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885828"/>
                        <a:ext cx="608012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464651"/>
              </p:ext>
            </p:extLst>
          </p:nvPr>
        </p:nvGraphicFramePr>
        <p:xfrm>
          <a:off x="5364088" y="3881065"/>
          <a:ext cx="3381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1"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881065"/>
                        <a:ext cx="338137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717025"/>
              </p:ext>
            </p:extLst>
          </p:nvPr>
        </p:nvGraphicFramePr>
        <p:xfrm>
          <a:off x="4578722" y="4854203"/>
          <a:ext cx="6413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2" name="Equation" r:id="rId17" imgW="241091" imgH="177646" progId="Equation.DSMT4">
                  <p:embed/>
                </p:oleObj>
              </mc:Choice>
              <mc:Fallback>
                <p:oleObj name="Equation" r:id="rId17" imgW="241091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722" y="4854203"/>
                        <a:ext cx="64135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05621"/>
              </p:ext>
            </p:extLst>
          </p:nvPr>
        </p:nvGraphicFramePr>
        <p:xfrm>
          <a:off x="5537497" y="4866903"/>
          <a:ext cx="4746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" name="Equation" r:id="rId19" imgW="177492" imgH="177492" progId="Equation.DSMT4">
                  <p:embed/>
                </p:oleObj>
              </mc:Choice>
              <mc:Fallback>
                <p:oleObj name="Equation" r:id="rId19" imgW="17749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497" y="4866903"/>
                        <a:ext cx="4746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693133"/>
              </p:ext>
            </p:extLst>
          </p:nvPr>
        </p:nvGraphicFramePr>
        <p:xfrm>
          <a:off x="4716016" y="2995240"/>
          <a:ext cx="6858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" name="Equation" r:id="rId21" imgW="228501" imgH="203112" progId="Equation.DSMT4">
                  <p:embed/>
                </p:oleObj>
              </mc:Choice>
              <mc:Fallback>
                <p:oleObj name="Equation" r:id="rId21" imgW="22850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95240"/>
                        <a:ext cx="6858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017884"/>
              </p:ext>
            </p:extLst>
          </p:nvPr>
        </p:nvGraphicFramePr>
        <p:xfrm>
          <a:off x="2195736" y="4581128"/>
          <a:ext cx="341153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" name="Equation" r:id="rId23" imgW="1282680" imgH="393480" progId="Equation.DSMT4">
                  <p:embed/>
                </p:oleObj>
              </mc:Choice>
              <mc:Fallback>
                <p:oleObj name="Equation" r:id="rId23" imgW="1282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581128"/>
                        <a:ext cx="3411537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395536" y="5661248"/>
            <a:ext cx="792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altLang="en-US" sz="2800" dirty="0" err="1">
                <a:solidFill>
                  <a:srgbClr val="000000"/>
                </a:solidFill>
                <a:latin typeface="Arial" charset="0"/>
              </a:rPr>
              <a:t>Vậy</a:t>
            </a: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 x = 6, y = 10.</a:t>
            </a:r>
            <a:endParaRPr lang="en-US" alt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7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0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14600" y="1124744"/>
            <a:ext cx="1193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800" b="1" u="sng" dirty="0">
                <a:solidFill>
                  <a:srgbClr val="FF0000"/>
                </a:solidFill>
                <a:latin typeface=".VnTime" pitchFamily="34" charset="0"/>
              </a:rPr>
              <a:t>Giải</a:t>
            </a:r>
            <a:r>
              <a:rPr lang="en-US" sz="2800" b="1" u="sng" dirty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755576" y="5060132"/>
            <a:ext cx="3505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400" dirty="0">
                <a:solidFill>
                  <a:srgbClr val="FF0000"/>
                </a:solidFill>
                <a:latin typeface=".VnTime" pitchFamily="34" charset="0"/>
              </a:rPr>
              <a:t>Vậy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bi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.VnTime" pitchFamily="34" charset="0"/>
              </a:rPr>
              <a:t>        </a:t>
            </a:r>
            <a:r>
              <a:rPr lang="vi-VN" sz="2400" dirty="0">
                <a:latin typeface="+mj-lt"/>
              </a:rPr>
              <a:t>Hù</a:t>
            </a:r>
            <a:r>
              <a:rPr lang="en-US" sz="2400" dirty="0">
                <a:latin typeface="+mj-lt"/>
              </a:rPr>
              <a:t>ng </a:t>
            </a:r>
            <a:r>
              <a:rPr lang="vi-VN" sz="2400" dirty="0">
                <a:latin typeface="+mj-lt"/>
              </a:rPr>
              <a:t>có</a:t>
            </a:r>
            <a:r>
              <a:rPr lang="en-US" sz="2400" dirty="0">
                <a:latin typeface="+mj-lt"/>
              </a:rPr>
              <a:t> 16 </a:t>
            </a:r>
            <a:r>
              <a:rPr lang="vi-VN" sz="2400" dirty="0">
                <a:latin typeface="+mj-lt"/>
              </a:rPr>
              <a:t>viê</a:t>
            </a:r>
            <a:r>
              <a:rPr lang="en-US" sz="2400" dirty="0">
                <a:latin typeface="+mj-lt"/>
              </a:rPr>
              <a:t>n bi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.VnTime" pitchFamily="34" charset="0"/>
              </a:rPr>
              <a:t>       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bi.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-29736" y="376208"/>
            <a:ext cx="928225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Số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viên</a:t>
            </a:r>
            <a:r>
              <a:rPr lang="en-US" sz="2600" b="1" dirty="0">
                <a:latin typeface="Times New Roman" pitchFamily="18" charset="0"/>
              </a:rPr>
              <a:t> bi </a:t>
            </a:r>
            <a:r>
              <a:rPr lang="en-US" sz="2600" b="1" dirty="0" err="1">
                <a:latin typeface="Times New Roman" pitchFamily="18" charset="0"/>
              </a:rPr>
              <a:t>của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ba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bạn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Times New Roman" pitchFamily="18" charset="0"/>
              </a:rPr>
              <a:t>Minh, </a:t>
            </a:r>
            <a:r>
              <a:rPr lang="en-US" sz="2600" b="1" dirty="0" err="1">
                <a:solidFill>
                  <a:srgbClr val="CC0000"/>
                </a:solidFill>
                <a:latin typeface="Times New Roman" pitchFamily="18" charset="0"/>
              </a:rPr>
              <a:t>Hùng</a:t>
            </a:r>
            <a:r>
              <a:rPr lang="en-US" sz="2600" b="1" dirty="0">
                <a:solidFill>
                  <a:srgbClr val="CC0000"/>
                </a:solidFill>
                <a:latin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CC0000"/>
                </a:solidFill>
                <a:latin typeface="Times New Roman" pitchFamily="18" charset="0"/>
              </a:rPr>
              <a:t>Dũng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tỉ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lệ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với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các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số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Times New Roman" pitchFamily="18" charset="0"/>
              </a:rPr>
              <a:t>2 ; 4; 5.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Tính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số</a:t>
            </a:r>
            <a:r>
              <a:rPr lang="en-US" sz="2600" b="1" dirty="0">
                <a:latin typeface="Times New Roman" pitchFamily="18" charset="0"/>
              </a:rPr>
              <a:t> bi </a:t>
            </a:r>
            <a:r>
              <a:rPr lang="en-US" sz="2600" b="1" dirty="0" err="1">
                <a:latin typeface="Times New Roman" pitchFamily="18" charset="0"/>
              </a:rPr>
              <a:t>của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mỗi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bạn</a:t>
            </a:r>
            <a:r>
              <a:rPr lang="en-US" sz="2600" b="1" dirty="0">
                <a:latin typeface="Times New Roman" pitchFamily="18" charset="0"/>
              </a:rPr>
              <a:t>, </a:t>
            </a:r>
            <a:r>
              <a:rPr lang="en-US" sz="2600" b="1" dirty="0" err="1">
                <a:latin typeface="Times New Roman" pitchFamily="18" charset="0"/>
              </a:rPr>
              <a:t>biết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rằng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ba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bạn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có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tất</a:t>
            </a:r>
            <a:r>
              <a:rPr lang="en-US" sz="2600" b="1" dirty="0">
                <a:latin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</a:rPr>
              <a:t>cả</a:t>
            </a:r>
            <a:r>
              <a:rPr lang="en-US" sz="2600" b="1" dirty="0">
                <a:latin typeface="Times New Roman" pitchFamily="18" charset="0"/>
              </a:rPr>
              <a:t> 44 </a:t>
            </a:r>
            <a:r>
              <a:rPr lang="en-US" sz="2600" b="1" dirty="0" err="1">
                <a:latin typeface="Times New Roman" pitchFamily="18" charset="0"/>
              </a:rPr>
              <a:t>viên</a:t>
            </a:r>
            <a:r>
              <a:rPr lang="en-US" sz="2600" b="1" dirty="0">
                <a:latin typeface="Times New Roman" pitchFamily="18" charset="0"/>
              </a:rPr>
              <a:t> bi.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52400" y="0"/>
            <a:ext cx="2835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2400" b="1" u="sng" dirty="0">
                <a:solidFill>
                  <a:srgbClr val="FF0000"/>
                </a:solidFill>
                <a:latin typeface="Arial" charset="0"/>
              </a:rPr>
              <a:t>Bài </a:t>
            </a:r>
            <a:r>
              <a:rPr lang="en-US" altLang="en-US" sz="2400" b="1" u="sng" dirty="0">
                <a:solidFill>
                  <a:srgbClr val="FF0000"/>
                </a:solidFill>
                <a:latin typeface="Arial" charset="0"/>
              </a:rPr>
              <a:t> 57</a:t>
            </a:r>
            <a:r>
              <a:rPr lang="vi-VN" altLang="en-US" sz="2400" b="1" u="sng" dirty="0">
                <a:solidFill>
                  <a:srgbClr val="FF0000"/>
                </a:solidFill>
                <a:latin typeface="Arial" charset="0"/>
              </a:rPr>
              <a:t>: </a:t>
            </a:r>
            <a:r>
              <a:rPr lang="en-US" altLang="en-US" sz="2400" b="1" u="sng" dirty="0">
                <a:solidFill>
                  <a:srgbClr val="FF0000"/>
                </a:solidFill>
                <a:latin typeface="Arial" charset="0"/>
              </a:rPr>
              <a:t> SGK/30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-108520" y="1556792"/>
            <a:ext cx="95702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pt-BR" sz="2600" dirty="0">
                <a:latin typeface="Times New Roman" pitchFamily="18" charset="0"/>
              </a:rPr>
              <a:t>Gọi số viên bi của ba bạn </a:t>
            </a:r>
            <a:r>
              <a:rPr lang="pt-BR" sz="2600" dirty="0">
                <a:solidFill>
                  <a:srgbClr val="CC0000"/>
                </a:solidFill>
                <a:latin typeface="Times New Roman" pitchFamily="18" charset="0"/>
              </a:rPr>
              <a:t>Minh, Hùng, Dũng</a:t>
            </a:r>
            <a:r>
              <a:rPr lang="pt-BR" sz="2600" dirty="0">
                <a:latin typeface="Times New Roman" pitchFamily="18" charset="0"/>
              </a:rPr>
              <a:t> lần lượt là </a:t>
            </a:r>
            <a:r>
              <a:rPr lang="pt-BR" sz="2600" dirty="0">
                <a:solidFill>
                  <a:srgbClr val="CC0000"/>
                </a:solidFill>
                <a:latin typeface="Times New Roman" pitchFamily="18" charset="0"/>
              </a:rPr>
              <a:t>a,b,</a:t>
            </a:r>
            <a:r>
              <a:rPr lang="pt-BR" sz="2600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pt-BR" sz="2600" dirty="0">
                <a:latin typeface="Times New Roman" pitchFamily="18" charset="0"/>
              </a:rPr>
              <a:t>(viên bi)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304800" y="2209800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pitchFamily="18" charset="0"/>
              </a:rPr>
              <a:t>Theo </a:t>
            </a:r>
            <a:r>
              <a:rPr lang="en-US" sz="2800" dirty="0" err="1">
                <a:latin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945697"/>
              </p:ext>
            </p:extLst>
          </p:nvPr>
        </p:nvGraphicFramePr>
        <p:xfrm>
          <a:off x="2895600" y="2057400"/>
          <a:ext cx="1981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" name="Equation" r:id="rId3" imgW="660240" imgH="393480" progId="">
                  <p:embed/>
                </p:oleObj>
              </mc:Choice>
              <mc:Fallback>
                <p:oleObj name="Equation" r:id="rId3" imgW="66024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057400"/>
                        <a:ext cx="1981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105400" y="22098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en-US" sz="3200" dirty="0" err="1">
                <a:latin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</a:rPr>
              <a:t>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a + b + c = 44</a:t>
            </a:r>
          </a:p>
        </p:txBody>
      </p:sp>
      <p:graphicFrame>
        <p:nvGraphicFramePr>
          <p:cNvPr id="1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201476"/>
              </p:ext>
            </p:extLst>
          </p:nvPr>
        </p:nvGraphicFramePr>
        <p:xfrm>
          <a:off x="1447800" y="3657600"/>
          <a:ext cx="1981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4" name="Equation" r:id="rId5" imgW="660240" imgH="393480" progId="">
                  <p:embed/>
                </p:oleObj>
              </mc:Choice>
              <mc:Fallback>
                <p:oleObj name="Equation" r:id="rId5" imgW="66024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1981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07504" y="32766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Áp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</a:rPr>
              <a:t> t/c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dãy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tỉ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</a:rPr>
              <a:t> :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3581400" y="38100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CC0000"/>
                </a:solidFill>
                <a:latin typeface="Times New Roman" pitchFamily="18" charset="0"/>
              </a:rPr>
              <a:t>=?</a:t>
            </a:r>
          </a:p>
        </p:txBody>
      </p:sp>
      <p:graphicFrame>
        <p:nvGraphicFramePr>
          <p:cNvPr id="1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118900"/>
              </p:ext>
            </p:extLst>
          </p:nvPr>
        </p:nvGraphicFramePr>
        <p:xfrm>
          <a:off x="194037" y="3933057"/>
          <a:ext cx="4665995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5" name="Equation" r:id="rId6" imgW="2057400" imgH="393480" progId="">
                  <p:embed/>
                </p:oleObj>
              </mc:Choice>
              <mc:Fallback>
                <p:oleObj name="Equation" r:id="rId6" imgW="205740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037" y="3933057"/>
                        <a:ext cx="4665995" cy="10801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5105400" y="3392016"/>
            <a:ext cx="685800" cy="1981200"/>
            <a:chOff x="3312" y="2304"/>
            <a:chExt cx="432" cy="1248"/>
          </a:xfrm>
        </p:grpSpPr>
        <p:graphicFrame>
          <p:nvGraphicFramePr>
            <p:cNvPr id="15" name="Object 25"/>
            <p:cNvGraphicFramePr>
              <a:graphicFrameLocks noChangeAspect="1"/>
            </p:cNvGraphicFramePr>
            <p:nvPr/>
          </p:nvGraphicFramePr>
          <p:xfrm>
            <a:off x="3312" y="2832"/>
            <a:ext cx="235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6" name="Equation" r:id="rId8" imgW="190440" imgH="152280" progId="">
                    <p:embed/>
                  </p:oleObj>
                </mc:Choice>
                <mc:Fallback>
                  <p:oleObj name="Equation" r:id="rId8" imgW="190440" imgH="15228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832"/>
                          <a:ext cx="235" cy="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AutoShape 26"/>
            <p:cNvSpPr>
              <a:spLocks/>
            </p:cNvSpPr>
            <p:nvPr/>
          </p:nvSpPr>
          <p:spPr bwMode="auto">
            <a:xfrm>
              <a:off x="3600" y="2304"/>
              <a:ext cx="144" cy="1248"/>
            </a:xfrm>
            <a:prstGeom prst="leftBrace">
              <a:avLst>
                <a:gd name="adj1" fmla="val 7222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846010"/>
              </p:ext>
            </p:extLst>
          </p:nvPr>
        </p:nvGraphicFramePr>
        <p:xfrm>
          <a:off x="5796136" y="3068638"/>
          <a:ext cx="13747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7" name="Equation" r:id="rId10" imgW="634680" imgH="393480" progId="Equation.DSMT4">
                  <p:embed/>
                </p:oleObj>
              </mc:Choice>
              <mc:Fallback>
                <p:oleObj name="Equation" r:id="rId10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068638"/>
                        <a:ext cx="1374775" cy="854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505826"/>
              </p:ext>
            </p:extLst>
          </p:nvPr>
        </p:nvGraphicFramePr>
        <p:xfrm>
          <a:off x="5843092" y="3933056"/>
          <a:ext cx="14414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8" name="Equation" r:id="rId12" imgW="634680" imgH="393480" progId="Equation.DSMT4">
                  <p:embed/>
                </p:oleObj>
              </mc:Choice>
              <mc:Fallback>
                <p:oleObj name="Equation" r:id="rId12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092" y="3933056"/>
                        <a:ext cx="1441450" cy="893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926444"/>
              </p:ext>
            </p:extLst>
          </p:nvPr>
        </p:nvGraphicFramePr>
        <p:xfrm>
          <a:off x="5808662" y="4860925"/>
          <a:ext cx="13763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9" name="Equation" r:id="rId14" imgW="622080" imgH="393480" progId="Equation.DSMT4">
                  <p:embed/>
                </p:oleObj>
              </mc:Choice>
              <mc:Fallback>
                <p:oleObj name="Equation" r:id="rId14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2" y="4860925"/>
                        <a:ext cx="1376362" cy="871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69253"/>
              </p:ext>
            </p:extLst>
          </p:nvPr>
        </p:nvGraphicFramePr>
        <p:xfrm>
          <a:off x="7190556" y="3284984"/>
          <a:ext cx="14859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0" name="Equation" r:id="rId16" imgW="685800" imgH="177480" progId="Equation.DSMT4">
                  <p:embed/>
                </p:oleObj>
              </mc:Choice>
              <mc:Fallback>
                <p:oleObj name="Equation" r:id="rId16" imgW="685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0556" y="3284984"/>
                        <a:ext cx="1485900" cy="385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422914"/>
              </p:ext>
            </p:extLst>
          </p:nvPr>
        </p:nvGraphicFramePr>
        <p:xfrm>
          <a:off x="7276802" y="4154836"/>
          <a:ext cx="17002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1" name="Equation" r:id="rId18" imgW="749160" imgH="177480" progId="Equation.DSMT4">
                  <p:embed/>
                </p:oleObj>
              </mc:Choice>
              <mc:Fallback>
                <p:oleObj name="Equation" r:id="rId18" imgW="749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6802" y="4154836"/>
                        <a:ext cx="1700212" cy="40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81139"/>
              </p:ext>
            </p:extLst>
          </p:nvPr>
        </p:nvGraphicFramePr>
        <p:xfrm>
          <a:off x="7183091" y="5048076"/>
          <a:ext cx="16843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2" name="Equation" r:id="rId20" imgW="761760" imgH="177480" progId="Equation.DSMT4">
                  <p:embed/>
                </p:oleObj>
              </mc:Choice>
              <mc:Fallback>
                <p:oleObj name="Equation" r:id="rId20" imgW="761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091" y="5048076"/>
                        <a:ext cx="1684337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586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1" grpId="0"/>
      <p:bldP spid="1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1916832"/>
            <a:ext cx="83820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altLang="en-US" sz="3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BT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55, 56, 58 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SGK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altLang="en-US" sz="32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30.	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v-SE" alt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Oval 2"/>
          <p:cNvSpPr/>
          <p:nvPr/>
        </p:nvSpPr>
        <p:spPr>
          <a:xfrm>
            <a:off x="533400" y="381000"/>
            <a:ext cx="8153400" cy="14478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2142" y="476071"/>
            <a:ext cx="6878806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u="sng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Hướng</a:t>
            </a:r>
            <a:r>
              <a:rPr lang="en-US" sz="6600" b="1" u="sng" dirty="0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u="sng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dẫn</a:t>
            </a:r>
            <a:r>
              <a:rPr lang="en-US" sz="6600" b="1" u="sng" dirty="0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u="sng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về</a:t>
            </a:r>
            <a:r>
              <a:rPr lang="en-US" sz="6600" b="1" u="sng" dirty="0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u="sng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nhà</a:t>
            </a:r>
            <a:endParaRPr lang="en-US" sz="7200" b="1" u="sng" dirty="0">
              <a:ln/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2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7625" y="257175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solidFill>
                  <a:srgbClr val="0000FF"/>
                </a:solidFill>
                <a:latin typeface=".VnTime" pitchFamily="34" charset="0"/>
              </a:rPr>
              <a:t/>
            </a:r>
            <a:br>
              <a:rPr lang="en-US" sz="3200" dirty="0">
                <a:solidFill>
                  <a:srgbClr val="0000FF"/>
                </a:solidFill>
                <a:latin typeface=".VnTime" pitchFamily="34" charset="0"/>
              </a:rPr>
            </a:br>
            <a:r>
              <a:rPr lang="en-US" sz="2800" dirty="0" err="1">
                <a:latin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</a:rPr>
              <a:t> x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y, </a:t>
            </a:r>
            <a:r>
              <a:rPr lang="en-US" sz="2800" dirty="0" err="1">
                <a:latin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</a:rPr>
              <a:t>:   x:2 = y:(-5)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x - y = -7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685800" y="2286000"/>
            <a:ext cx="670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br>
              <a:rPr lang="en-US" sz="28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Theo </a:t>
            </a:r>
            <a:r>
              <a:rPr lang="en-US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đề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bài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:    x: 2 = y: (-5) </a:t>
            </a:r>
            <a:r>
              <a:rPr lang="en-US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và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x- y= -7</a:t>
            </a:r>
            <a:b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en-US" sz="28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                                                                                           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2400" y="3124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2800" b="1">
              <a:solidFill>
                <a:srgbClr val="E5E5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2733675" y="4229100"/>
          <a:ext cx="38862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4" imgW="2349500" imgH="558800" progId="Equation.DSMT4">
                  <p:embed/>
                </p:oleObj>
              </mc:Choice>
              <mc:Fallback>
                <p:oleObj name="Equation" r:id="rId4" imgW="2349500" imgH="55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4229100"/>
                        <a:ext cx="3886200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381000" y="228600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Hướng</a:t>
            </a:r>
            <a:r>
              <a:rPr lang="en-US" sz="2800" b="1" u="sng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dẫn</a:t>
            </a:r>
            <a:r>
              <a:rPr lang="en-US" sz="2800" b="1" u="sng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:</a:t>
            </a:r>
            <a:r>
              <a:rPr lang="en-US" sz="2800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55 tr30-SGK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685800" y="2971800"/>
            <a:ext cx="8001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Suy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ra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                 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và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x - y = -7</a:t>
            </a:r>
            <a:b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Áp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dụng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tính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chất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của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dãy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tỉ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bằng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nhau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Ta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có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</a:p>
        </p:txBody>
      </p:sp>
      <p:graphicFrame>
        <p:nvGraphicFramePr>
          <p:cNvPr id="604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056844"/>
              </p:ext>
            </p:extLst>
          </p:nvPr>
        </p:nvGraphicFramePr>
        <p:xfrm>
          <a:off x="3810000" y="2819400"/>
          <a:ext cx="12192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tion" r:id="rId6" imgW="622080" imgH="507960" progId="Equation.DSMT4">
                  <p:embed/>
                </p:oleObj>
              </mc:Choice>
              <mc:Fallback>
                <p:oleObj name="Equation" r:id="rId6" imgW="622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819400"/>
                        <a:ext cx="12192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AutoShape 1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533400" cy="3810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61918"/>
      </p:ext>
    </p:extLst>
  </p:cSld>
  <p:clrMapOvr>
    <a:masterClrMapping/>
  </p:clrMapOvr>
  <p:transition>
    <p:wipe dir="r"/>
    <p:sndAc>
      <p:stSnd>
        <p:snd r:embed="rId3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04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6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0600" y="-4098925"/>
            <a:ext cx="6858000" cy="8670925"/>
            <a:chOff x="528" y="624"/>
            <a:chExt cx="4320" cy="5462"/>
          </a:xfrm>
        </p:grpSpPr>
        <p:pic>
          <p:nvPicPr>
            <p:cNvPr id="3" name="Picture 5" descr="j042400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624"/>
              <a:ext cx="576" cy="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528" y="672"/>
              <a:ext cx="4320" cy="5414"/>
              <a:chOff x="528" y="672"/>
              <a:chExt cx="4320" cy="5414"/>
            </a:xfrm>
          </p:grpSpPr>
          <p:pic>
            <p:nvPicPr>
              <p:cNvPr id="5" name="Picture 7" descr="j041235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" y="672"/>
                <a:ext cx="576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" name="Picture 8" descr="j043907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2832"/>
                <a:ext cx="2880" cy="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0" y="4478"/>
                <a:ext cx="4128" cy="1608"/>
              </a:xfrm>
              <a:prstGeom prst="rect">
                <a:avLst/>
              </a:prstGeom>
            </p:spPr>
            <p:txBody>
              <a:bodyPr wrap="none" fromWordArt="1">
                <a:prstTxWarp prst="textDeflate">
                  <a:avLst>
                    <a:gd name="adj" fmla="val 18750"/>
                  </a:avLst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4400" b="1" kern="10" normalizeH="1" dirty="0" err="1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Chào</a:t>
                </a:r>
                <a:r>
                  <a:rPr lang="en-US" sz="4400" b="1" kern="10" normalizeH="1" dirty="0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4400" b="1" kern="10" normalizeH="1" dirty="0" err="1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tạm</a:t>
                </a:r>
                <a:r>
                  <a:rPr lang="en-US" sz="4400" b="1" kern="10" normalizeH="1" dirty="0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4400" b="1" kern="10" normalizeH="1" dirty="0" err="1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biệt</a:t>
                </a:r>
                <a:r>
                  <a:rPr lang="en-US" sz="4400" b="1" kern="10" normalizeH="1" dirty="0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4400" b="1" kern="10" normalizeH="1" dirty="0" err="1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các</a:t>
                </a:r>
                <a:r>
                  <a:rPr lang="en-US" sz="4400" b="1" kern="10" normalizeH="1" dirty="0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4400" b="1" kern="10" normalizeH="1" dirty="0" err="1">
                    <a:ln w="12700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em</a:t>
                </a:r>
                <a:endParaRPr lang="en-US" sz="4400" b="1" kern="10" normalizeH="1" dirty="0">
                  <a:ln w="12700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endParaRPr>
              </a:p>
            </p:txBody>
          </p:sp>
        </p:grpSp>
      </p:grpSp>
      <p:pic>
        <p:nvPicPr>
          <p:cNvPr id="8" name="Picture 12" descr="!danc_c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0"/>
            <a:ext cx="1485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1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181600"/>
            <a:ext cx="12827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6" descr="FF1E1E57665942E3A74FF221CEBC4268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-381000"/>
            <a:ext cx="685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6" descr="FF1E1E57665942E3A74FF221CEBC4268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042509"/>
            <a:ext cx="685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54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854"/>
            <a:ext cx="9144001" cy="69203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1295400"/>
            <a:ext cx="9144001" cy="36471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5400" b="1" u="sng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Tiết </a:t>
            </a:r>
            <a:r>
              <a:rPr lang="vi-VN" sz="5400" b="1" u="sng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13</a:t>
            </a:r>
            <a:r>
              <a:rPr lang="en-US" sz="54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vi-VN" sz="60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</a:t>
            </a:r>
            <a:r>
              <a:rPr lang="vi-VN" sz="60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ính chất của</a:t>
            </a:r>
            <a:r>
              <a:rPr lang="vi-VN" sz="60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en-US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vi-VN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</a:t>
            </a:r>
            <a:r>
              <a:rPr lang="vi-VN" sz="60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ãy </a:t>
            </a:r>
            <a:r>
              <a:rPr lang="vi-VN" sz="60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tỉ số bằng nhau</a:t>
            </a:r>
            <a:endParaRPr lang="en-US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99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-108520" y="169476"/>
            <a:ext cx="39883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vi-VN" sz="2800" b="1">
                <a:solidFill>
                  <a:srgbClr val="000000"/>
                </a:solidFill>
                <a:latin typeface="+mj-lt"/>
              </a:rPr>
              <a:t> </a:t>
            </a:r>
            <a:r>
              <a:rPr lang="vi-VN" sz="2800" b="1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vi-VN" sz="2800" b="1" smtClean="0">
                <a:solidFill>
                  <a:srgbClr val="FF0000"/>
                </a:solidFill>
                <a:latin typeface="+mj-lt"/>
              </a:rPr>
              <a:t>Kiểm tra bài cũ: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3528" y="980728"/>
                <a:ext cx="6192688" cy="110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smtClean="0"/>
                  <a:t>Tìm x trong các tỉ lệ thức sau:</a:t>
                </a:r>
              </a:p>
              <a:p>
                <a:r>
                  <a:rPr lang="vi-VN" sz="2400" smtClean="0"/>
                  <a:t>a/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27 </m:t>
                        </m:r>
                      </m:den>
                    </m:f>
                    <m:r>
                      <a:rPr lang="vi-VN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vi-VN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3,6</m:t>
                        </m:r>
                      </m:den>
                    </m:f>
                  </m:oMath>
                </a14:m>
                <a:r>
                  <a:rPr lang="vi-VN" sz="2400" smtClean="0"/>
                  <a:t>                    b/ - 0,4 : x = 5 : 100</a:t>
                </a:r>
                <a:endParaRPr lang="en-US" sz="240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6192688" cy="1106265"/>
              </a:xfrm>
              <a:prstGeom prst="rect">
                <a:avLst/>
              </a:prstGeom>
              <a:blipFill>
                <a:blip r:embed="rId3"/>
                <a:stretch>
                  <a:fillRect l="-1476" t="-3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491880" y="200090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smtClean="0">
                <a:solidFill>
                  <a:srgbClr val="FF0000"/>
                </a:solidFill>
              </a:rPr>
              <a:t>Giải</a:t>
            </a:r>
            <a:r>
              <a:rPr lang="vi-VN" sz="2400" smtClean="0"/>
              <a:t> 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3528" y="2492896"/>
                <a:ext cx="2736304" cy="736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mtClean="0"/>
                  <a:t> </a:t>
                </a:r>
                <a:r>
                  <a:rPr lang="vi-VN" sz="2800"/>
                  <a:t>a/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27 </m:t>
                        </m:r>
                      </m:den>
                    </m:f>
                    <m:r>
                      <a:rPr lang="vi-VN" sz="28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3,6</m:t>
                        </m:r>
                      </m:den>
                    </m:f>
                  </m:oMath>
                </a14:m>
                <a:r>
                  <a:rPr lang="vi-VN" sz="2800" smtClean="0"/>
                  <a:t> </a:t>
                </a:r>
                <a:endParaRPr lang="en-US" sz="28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92896"/>
                <a:ext cx="2736304" cy="736933"/>
              </a:xfrm>
              <a:prstGeom prst="rect">
                <a:avLst/>
              </a:prstGeom>
              <a:blipFill>
                <a:blip r:embed="rId4"/>
                <a:stretch>
                  <a:fillRect l="-2227" b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67544" y="339764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/>
              <a:t>  </a:t>
            </a:r>
            <a:r>
              <a:rPr lang="vi-VN" sz="2400" smtClean="0"/>
              <a:t>x . 3,6 = - 2 . 27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4356" y="3959053"/>
                <a:ext cx="2160240" cy="736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800"/>
                  <a:t>x</a:t>
                </a:r>
                <a:r>
                  <a:rPr lang="vi-VN" sz="280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−2.27</m:t>
                        </m:r>
                      </m:num>
                      <m:den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3,6</m:t>
                        </m:r>
                      </m:den>
                    </m:f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56" y="3959053"/>
                <a:ext cx="2160240" cy="736933"/>
              </a:xfrm>
              <a:prstGeom prst="rect">
                <a:avLst/>
              </a:prstGeom>
              <a:blipFill>
                <a:blip r:embed="rId5"/>
                <a:stretch>
                  <a:fillRect l="-5932" b="-4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14504" y="4838540"/>
            <a:ext cx="225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/>
              <a:t>X = - 15</a:t>
            </a:r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3879850" y="2708920"/>
            <a:ext cx="2996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/>
              <a:t> </a:t>
            </a:r>
            <a:r>
              <a:rPr lang="vi-VN"/>
              <a:t> </a:t>
            </a:r>
            <a:r>
              <a:rPr lang="vi-VN" sz="2400"/>
              <a:t>b/ - 0,4 : x = 5 : 100</a:t>
            </a:r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4644008" y="3259142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/>
              <a:t>X . 5 = - 0,4. 100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0615" y="3954786"/>
                <a:ext cx="2160240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800" smtClean="0"/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− 0,4 . 100</m:t>
                        </m:r>
                      </m:num>
                      <m:den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615" y="3954786"/>
                <a:ext cx="2160240" cy="704295"/>
              </a:xfrm>
              <a:prstGeom prst="rect">
                <a:avLst/>
              </a:prstGeom>
              <a:blipFill>
                <a:blip r:embed="rId6"/>
                <a:stretch>
                  <a:fillRect l="-1127" b="-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896036" y="486388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/>
              <a:t>X = - 8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5541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ội dung 2"/>
          <p:cNvSpPr txBox="1">
            <a:spLocks/>
          </p:cNvSpPr>
          <p:nvPr/>
        </p:nvSpPr>
        <p:spPr>
          <a:xfrm>
            <a:off x="0" y="44624"/>
            <a:ext cx="8991599" cy="159263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vi-VN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51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gk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Lập các tỉ lệ thức có thể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ược từ bốn số sau:     1,5;   2;    3,6;    4,8.</a:t>
            </a:r>
            <a:endParaRPr lang="vi-V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hỗ dành sẵn cho Nội dung 2"/>
          <p:cNvSpPr txBox="1">
            <a:spLocks/>
          </p:cNvSpPr>
          <p:nvPr/>
        </p:nvSpPr>
        <p:spPr>
          <a:xfrm>
            <a:off x="0" y="908720"/>
            <a:ext cx="1115616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32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/>
              <a:buNone/>
            </a:pP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248257"/>
              </p:ext>
            </p:extLst>
          </p:nvPr>
        </p:nvGraphicFramePr>
        <p:xfrm>
          <a:off x="1403648" y="1394392"/>
          <a:ext cx="4064322" cy="73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Equation" r:id="rId4" imgW="927000" imgH="203040" progId="Equation.DSMT4">
                  <p:embed/>
                </p:oleObj>
              </mc:Choice>
              <mc:Fallback>
                <p:oleObj name="Equation" r:id="rId4" imgW="927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648" y="1394392"/>
                        <a:ext cx="4064322" cy="73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635724"/>
              </p:ext>
            </p:extLst>
          </p:nvPr>
        </p:nvGraphicFramePr>
        <p:xfrm>
          <a:off x="1752600" y="2348880"/>
          <a:ext cx="1828800" cy="1102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Equation" r:id="rId6" imgW="380880" imgH="393480" progId="Equation.DSMT4">
                  <p:embed/>
                </p:oleObj>
              </mc:Choice>
              <mc:Fallback>
                <p:oleObj name="Equation" r:id="rId6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2600" y="2348880"/>
                        <a:ext cx="1828800" cy="1102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981527"/>
              </p:ext>
            </p:extLst>
          </p:nvPr>
        </p:nvGraphicFramePr>
        <p:xfrm>
          <a:off x="1752600" y="3949080"/>
          <a:ext cx="1828800" cy="1102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Equation" r:id="rId8" imgW="380880" imgH="393480" progId="Equation.DSMT4">
                  <p:embed/>
                </p:oleObj>
              </mc:Choice>
              <mc:Fallback>
                <p:oleObj name="Equation" r:id="rId8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2600" y="3949080"/>
                        <a:ext cx="1828800" cy="1102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302538"/>
              </p:ext>
            </p:extLst>
          </p:nvPr>
        </p:nvGraphicFramePr>
        <p:xfrm>
          <a:off x="5562600" y="3949080"/>
          <a:ext cx="1828800" cy="1102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Equation" r:id="rId9" imgW="380880" imgH="393480" progId="Equation.DSMT4">
                  <p:embed/>
                </p:oleObj>
              </mc:Choice>
              <mc:Fallback>
                <p:oleObj name="Equation" r:id="rId9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62600" y="3949080"/>
                        <a:ext cx="1828800" cy="1102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437885"/>
              </p:ext>
            </p:extLst>
          </p:nvPr>
        </p:nvGraphicFramePr>
        <p:xfrm>
          <a:off x="5562600" y="2348880"/>
          <a:ext cx="1828800" cy="1102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Equation" r:id="rId10" imgW="380880" imgH="393480" progId="Equation.DSMT4">
                  <p:embed/>
                </p:oleObj>
              </mc:Choice>
              <mc:Fallback>
                <p:oleObj name="Equation" r:id="rId10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62600" y="2348880"/>
                        <a:ext cx="1828800" cy="1102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495800" y="2577480"/>
            <a:ext cx="0" cy="24384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57893" y="449266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05600" y="28822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9424" y="39490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600" y="23488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95600" y="28822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4,8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5600" y="44824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4,8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90022" y="23488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4,8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1825" y="398209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4,8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30252" y="4012797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95764" y="288228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06477" y="288228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0" y="403546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20621" y="23488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3,6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57893" y="235906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3,6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448248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3,6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62600" y="4540271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3,6</a:t>
            </a:r>
          </a:p>
        </p:txBody>
      </p:sp>
    </p:spTree>
    <p:extLst>
      <p:ext uri="{BB962C8B-B14F-4D97-AF65-F5344CB8AC3E}">
        <p14:creationId xmlns:p14="http://schemas.microsoft.com/office/powerpoint/2010/main" val="393508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304800" y="3886200"/>
            <a:ext cx="7772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*Bài toán 2.</a:t>
            </a:r>
            <a:r>
              <a:rPr lang="en-US" altLang="en-US" sz="2800">
                <a:latin typeface="Times New Roman" pitchFamily="18" charset="0"/>
              </a:rPr>
              <a:t> Cho tỉ lệ thức                     </a:t>
            </a:r>
          </a:p>
          <a:p>
            <a:endParaRPr lang="en-US" altLang="en-US" sz="2800">
              <a:latin typeface="Times New Roman" pitchFamily="18" charset="0"/>
            </a:endParaRPr>
          </a:p>
          <a:p>
            <a:r>
              <a:rPr lang="en-US" altLang="en-US" sz="2800">
                <a:latin typeface="Times New Roman" pitchFamily="18" charset="0"/>
              </a:rPr>
              <a:t>Hãy so sánh các tỉ số sau với các tỉ số  đã cho: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304800" y="1219200"/>
            <a:ext cx="8281988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*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Bài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toán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1.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tỉ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lệ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thức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      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Hãy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so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sánh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tỉ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tỉ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tỉ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lệ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thức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572000" y="3752850"/>
          <a:ext cx="1622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3" imgW="901700" imgH="508000" progId="Equation.DSMT4">
                  <p:embed/>
                </p:oleObj>
              </mc:Choice>
              <mc:Fallback>
                <p:oleObj name="Equation" r:id="rId3" imgW="9017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52850"/>
                        <a:ext cx="1622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2879725" y="5233988"/>
          <a:ext cx="371792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5" imgW="1714500" imgH="508000" progId="Equation.DSMT4">
                  <p:embed/>
                </p:oleObj>
              </mc:Choice>
              <mc:Fallback>
                <p:oleObj name="Equation" r:id="rId5" imgW="17145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5233988"/>
                        <a:ext cx="3717925" cy="1101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713163" y="1952625"/>
          <a:ext cx="822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7" imgW="457200" imgH="508000" progId="Equation.DSMT4">
                  <p:embed/>
                </p:oleObj>
              </mc:Choice>
              <mc:Fallback>
                <p:oleObj name="Equation" r:id="rId7" imgW="4572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1952625"/>
                        <a:ext cx="8223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256213" y="1989138"/>
          <a:ext cx="822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9" imgW="457200" imgH="508000" progId="Equation.DSMT4">
                  <p:embed/>
                </p:oleObj>
              </mc:Choice>
              <mc:Fallback>
                <p:oleObj name="Equation" r:id="rId9" imgW="4572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1989138"/>
                        <a:ext cx="8223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446588" y="1089025"/>
          <a:ext cx="9128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11" imgW="508000" imgH="508000" progId="Equation.DSMT4">
                  <p:embed/>
                </p:oleObj>
              </mc:Choice>
              <mc:Fallback>
                <p:oleObj name="Equation" r:id="rId11" imgW="5080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8" y="1089025"/>
                        <a:ext cx="91281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336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23528" y="1376772"/>
          <a:ext cx="8532947" cy="4968552"/>
        </p:xfrm>
        <a:graphic>
          <a:graphicData uri="http://schemas.openxmlformats.org/drawingml/2006/table">
            <a:tbl>
              <a:tblPr firstRow="1" firstCol="1" bandRow="1"/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BÀI TOÁN 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BÀI TOÁN 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4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t="-62366" r="-96296" b="-21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l="-104006" t="-62366" r="-154" b="-21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9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150" y="0"/>
            <a:ext cx="7634719" cy="5232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vi-VN" sz="2800" b="1" u="sng" dirty="0">
                <a:solidFill>
                  <a:schemeClr val="accent4">
                    <a:lumMod val="10000"/>
                  </a:schemeClr>
                </a:solidFill>
                <a:latin typeface="+mj-lt"/>
              </a:rPr>
              <a:t>1</a:t>
            </a:r>
            <a:r>
              <a:rPr lang="vi-VN" sz="2800" b="1" u="sng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. TÍNH CHẤT CỦA DÃY </a:t>
            </a:r>
            <a:r>
              <a:rPr lang="vi-VN" sz="2800" b="1" u="sng" dirty="0">
                <a:solidFill>
                  <a:schemeClr val="accent4">
                    <a:lumMod val="10000"/>
                  </a:schemeClr>
                </a:solidFill>
                <a:latin typeface="+mj-lt"/>
              </a:rPr>
              <a:t>TỈ SỐ BẰNG NHAU:</a:t>
            </a:r>
            <a:endParaRPr lang="en-US" sz="2800" b="1" u="sng" dirty="0">
              <a:solidFill>
                <a:schemeClr val="accent4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7" name="Rectangle 93"/>
          <p:cNvSpPr>
            <a:spLocks noChangeArrowheads="1"/>
          </p:cNvSpPr>
          <p:nvPr/>
        </p:nvSpPr>
        <p:spPr bwMode="auto">
          <a:xfrm>
            <a:off x="-252536" y="1988840"/>
            <a:ext cx="19812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u="sng" dirty="0" err="1">
                <a:solidFill>
                  <a:schemeClr val="tx2"/>
                </a:solidFill>
              </a:rPr>
              <a:t>Mở</a:t>
            </a:r>
            <a:r>
              <a:rPr lang="en-US" sz="2800" b="1" u="sng" dirty="0">
                <a:solidFill>
                  <a:schemeClr val="tx2"/>
                </a:solidFill>
              </a:rPr>
              <a:t> </a:t>
            </a:r>
            <a:r>
              <a:rPr lang="en-US" sz="2800" b="1" u="sng" dirty="0" err="1">
                <a:solidFill>
                  <a:schemeClr val="tx2"/>
                </a:solidFill>
              </a:rPr>
              <a:t>rộng</a:t>
            </a:r>
            <a:r>
              <a:rPr lang="en-US" sz="2800" b="1" u="sng" dirty="0">
                <a:solidFill>
                  <a:schemeClr val="tx2"/>
                </a:solidFill>
              </a:rPr>
              <a:t>:</a:t>
            </a:r>
          </a:p>
        </p:txBody>
      </p:sp>
      <p:graphicFrame>
        <p:nvGraphicFramePr>
          <p:cNvPr id="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541821"/>
              </p:ext>
            </p:extLst>
          </p:nvPr>
        </p:nvGraphicFramePr>
        <p:xfrm>
          <a:off x="374650" y="2924944"/>
          <a:ext cx="6177374" cy="1182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2" name="Equation" r:id="rId3" imgW="2921000" imgH="558800" progId="Equation.DSMT4">
                  <p:embed/>
                </p:oleObj>
              </mc:Choice>
              <mc:Fallback>
                <p:oleObj name="Equation" r:id="rId3" imgW="2921000" imgH="55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2924944"/>
                        <a:ext cx="6177374" cy="1182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084756"/>
              </p:ext>
            </p:extLst>
          </p:nvPr>
        </p:nvGraphicFramePr>
        <p:xfrm>
          <a:off x="2763110" y="2924944"/>
          <a:ext cx="1811156" cy="1245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3" name="Equation" r:id="rId5" imgW="812447" imgH="558558" progId="Equation.DSMT4">
                  <p:embed/>
                </p:oleObj>
              </mc:Choice>
              <mc:Fallback>
                <p:oleObj name="Equation" r:id="rId5" imgW="812447" imgH="55855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110" y="2924944"/>
                        <a:ext cx="1811156" cy="12459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280012"/>
              </p:ext>
            </p:extLst>
          </p:nvPr>
        </p:nvGraphicFramePr>
        <p:xfrm>
          <a:off x="5004048" y="2876881"/>
          <a:ext cx="1872208" cy="1286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" name="Equation" r:id="rId7" imgW="812447" imgH="558558" progId="Equation.DSMT4">
                  <p:embed/>
                </p:oleObj>
              </mc:Choice>
              <mc:Fallback>
                <p:oleObj name="Equation" r:id="rId7" imgW="812447" imgH="55855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876881"/>
                        <a:ext cx="1872208" cy="12864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155394" y="4005064"/>
            <a:ext cx="6552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dirty="0">
                <a:latin typeface="Times New Roman" pitchFamily="18" charset="0"/>
              </a:rPr>
              <a:t>(</a:t>
            </a:r>
            <a:r>
              <a:rPr lang="en-US" altLang="en-US" sz="2800" b="1" i="1" dirty="0" err="1">
                <a:latin typeface="Times New Roman" pitchFamily="18" charset="0"/>
              </a:rPr>
              <a:t>Giả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thiết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các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tỉ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số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đều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có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nghĩa</a:t>
            </a:r>
            <a:r>
              <a:rPr lang="en-US" altLang="en-US" sz="2800" b="1" i="1" dirty="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12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924105"/>
              </p:ext>
            </p:extLst>
          </p:nvPr>
        </p:nvGraphicFramePr>
        <p:xfrm>
          <a:off x="330200" y="908720"/>
          <a:ext cx="7455317" cy="1075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5" name="Equation" r:id="rId9" imgW="3517900" imgH="508000" progId="Equation.DSMT4">
                  <p:embed/>
                </p:oleObj>
              </mc:Choice>
              <mc:Fallback>
                <p:oleObj name="Equation" r:id="rId9" imgW="35179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08720"/>
                        <a:ext cx="7455317" cy="10758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224026"/>
              </p:ext>
            </p:extLst>
          </p:nvPr>
        </p:nvGraphicFramePr>
        <p:xfrm>
          <a:off x="5217787" y="1806994"/>
          <a:ext cx="1946501" cy="1189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6" name="Equation" r:id="rId11" imgW="914400" imgH="558800" progId="Equation.DSMT4">
                  <p:embed/>
                </p:oleObj>
              </mc:Choice>
              <mc:Fallback>
                <p:oleObj name="Equation" r:id="rId11" imgW="914400" imgH="55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787" y="1806994"/>
                        <a:ext cx="1946501" cy="11899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548060" y="2041684"/>
            <a:ext cx="8064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1" dirty="0" err="1">
                <a:latin typeface="Times New Roman" pitchFamily="18" charset="0"/>
              </a:rPr>
              <a:t>Từ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dãy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tỉ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số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bằng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nhau</a:t>
            </a:r>
            <a:r>
              <a:rPr lang="en-US" altLang="en-US" sz="2800" b="1" i="1" dirty="0">
                <a:latin typeface="Times New Roman" pitchFamily="18" charset="0"/>
              </a:rPr>
              <a:t>                        ta </a:t>
            </a:r>
            <a:r>
              <a:rPr lang="en-US" altLang="en-US" sz="2800" b="1" i="1" dirty="0" err="1">
                <a:latin typeface="Times New Roman" pitchFamily="18" charset="0"/>
              </a:rPr>
              <a:t>suy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ra</a:t>
            </a:r>
            <a:r>
              <a:rPr lang="en-US" altLang="en-US" sz="2800" b="1" i="1" dirty="0">
                <a:latin typeface="Times New Roman" pitchFamily="18" charset="0"/>
              </a:rPr>
              <a:t>:      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35496" y="4707141"/>
            <a:ext cx="91085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VD: </a:t>
            </a:r>
            <a:r>
              <a:rPr lang="en-US" altLang="en-US" sz="2800" b="1" dirty="0" err="1">
                <a:latin typeface="Times New Roman" pitchFamily="18" charset="0"/>
              </a:rPr>
              <a:t>Từ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dãy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tỉ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                        </a:t>
            </a:r>
            <a:r>
              <a:rPr lang="en-US" altLang="en-US" sz="2800" b="1" dirty="0" err="1">
                <a:latin typeface="Times New Roman" pitchFamily="18" charset="0"/>
              </a:rPr>
              <a:t>áp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dụng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tính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chất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dãy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tỉ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nhau</a:t>
            </a:r>
            <a:r>
              <a:rPr lang="en-US" altLang="en-US" sz="2800" b="1" dirty="0">
                <a:latin typeface="Times New Roman" pitchFamily="18" charset="0"/>
              </a:rPr>
              <a:t> ta </a:t>
            </a:r>
            <a:r>
              <a:rPr lang="en-US" altLang="en-US" sz="2800" b="1" dirty="0" err="1">
                <a:latin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</a:rPr>
              <a:t>:                       </a:t>
            </a:r>
          </a:p>
        </p:txBody>
      </p:sp>
      <p:graphicFrame>
        <p:nvGraphicFramePr>
          <p:cNvPr id="16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77244"/>
              </p:ext>
            </p:extLst>
          </p:nvPr>
        </p:nvGraphicFramePr>
        <p:xfrm>
          <a:off x="2915816" y="4551461"/>
          <a:ext cx="18510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7" name="Equation" r:id="rId13" imgW="1054080" imgH="507960" progId="Equation.DSMT4">
                  <p:embed/>
                </p:oleObj>
              </mc:Choice>
              <mc:Fallback>
                <p:oleObj name="Equation" r:id="rId13" imgW="1054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551461"/>
                        <a:ext cx="18510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225749"/>
              </p:ext>
            </p:extLst>
          </p:nvPr>
        </p:nvGraphicFramePr>
        <p:xfrm>
          <a:off x="1825625" y="5678488"/>
          <a:ext cx="498633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8" name="Equation" r:id="rId15" imgW="2476440" imgH="507960" progId="Equation.DSMT4">
                  <p:embed/>
                </p:oleObj>
              </mc:Choice>
              <mc:Fallback>
                <p:oleObj name="Equation" r:id="rId15" imgW="24764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5678488"/>
                        <a:ext cx="4986338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2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194518"/>
              </p:ext>
            </p:extLst>
          </p:nvPr>
        </p:nvGraphicFramePr>
        <p:xfrm>
          <a:off x="611560" y="1905000"/>
          <a:ext cx="7618040" cy="4610100"/>
        </p:xfrm>
        <a:graphic>
          <a:graphicData uri="http://schemas.openxmlformats.org/drawingml/2006/table">
            <a:tbl>
              <a:tblPr/>
              <a:tblGrid>
                <a:gridCol w="578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dãy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Sai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007277"/>
              </p:ext>
            </p:extLst>
          </p:nvPr>
        </p:nvGraphicFramePr>
        <p:xfrm>
          <a:off x="1600200" y="3500438"/>
          <a:ext cx="3098068" cy="896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4" name="Equation" r:id="rId3" imgW="1752480" imgH="507960" progId="">
                  <p:embed/>
                </p:oleObj>
              </mc:Choice>
              <mc:Fallback>
                <p:oleObj name="Equation" r:id="rId3" imgW="1752480" imgH="50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00438"/>
                        <a:ext cx="3098068" cy="896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80462"/>
              </p:ext>
            </p:extLst>
          </p:nvPr>
        </p:nvGraphicFramePr>
        <p:xfrm>
          <a:off x="1590674" y="4552950"/>
          <a:ext cx="2909317" cy="841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Equation" r:id="rId5" imgW="1752480" imgH="507960" progId="">
                  <p:embed/>
                </p:oleObj>
              </mc:Choice>
              <mc:Fallback>
                <p:oleObj name="Equation" r:id="rId5" imgW="1752480" imgH="50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4" y="4552950"/>
                        <a:ext cx="2909317" cy="8418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269607"/>
              </p:ext>
            </p:extLst>
          </p:nvPr>
        </p:nvGraphicFramePr>
        <p:xfrm>
          <a:off x="1557338" y="5543550"/>
          <a:ext cx="3140930" cy="916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6" name="Equation" r:id="rId7" imgW="1739880" imgH="507960" progId="">
                  <p:embed/>
                </p:oleObj>
              </mc:Choice>
              <mc:Fallback>
                <p:oleObj name="Equation" r:id="rId7" imgW="1739880" imgH="50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5543550"/>
                        <a:ext cx="3140930" cy="9162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4953000" y="11430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4953000" y="1108412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6477000" y="27432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D51D52"/>
                </a:solidFill>
                <a:latin typeface=".VnTime" pitchFamily="34" charset="0"/>
              </a:rPr>
              <a:t>    </a:t>
            </a:r>
            <a:r>
              <a:rPr lang="en-US" sz="2800" b="1" dirty="0">
                <a:solidFill>
                  <a:srgbClr val="D51D52"/>
                </a:solidFill>
                <a:latin typeface=".VnTime" pitchFamily="34" charset="0"/>
              </a:rPr>
              <a:t>X</a:t>
            </a:r>
          </a:p>
        </p:txBody>
      </p:sp>
      <p:graphicFrame>
        <p:nvGraphicFramePr>
          <p:cNvPr id="9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865289"/>
              </p:ext>
            </p:extLst>
          </p:nvPr>
        </p:nvGraphicFramePr>
        <p:xfrm>
          <a:off x="1524000" y="2509838"/>
          <a:ext cx="3174268" cy="919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7" name="Equation" r:id="rId9" imgW="1752480" imgH="507960" progId="">
                  <p:embed/>
                </p:oleObj>
              </mc:Choice>
              <mc:Fallback>
                <p:oleObj name="Equation" r:id="rId9" imgW="1752480" imgH="50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09838"/>
                        <a:ext cx="3174268" cy="9190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121551"/>
              </p:ext>
            </p:extLst>
          </p:nvPr>
        </p:nvGraphicFramePr>
        <p:xfrm>
          <a:off x="3429000" y="2781300"/>
          <a:ext cx="914400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Equation" r:id="rId11" imgW="914400" imgH="233280" progId="">
                  <p:embed/>
                </p:oleObj>
              </mc:Choice>
              <mc:Fallback>
                <p:oleObj name="Equation" r:id="rId11" imgW="914400" imgH="2332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781300"/>
                        <a:ext cx="914400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7162800" y="37338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D51D52"/>
                </a:solidFill>
                <a:latin typeface=".VnTime" pitchFamily="34" charset="0"/>
              </a:rPr>
              <a:t>    </a:t>
            </a:r>
            <a:r>
              <a:rPr lang="en-US" sz="2800" b="1" dirty="0">
                <a:solidFill>
                  <a:srgbClr val="D51D52"/>
                </a:solidFill>
                <a:latin typeface=".VnTime" pitchFamily="34" charset="0"/>
              </a:rPr>
              <a:t>X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7482408" y="4293096"/>
            <a:ext cx="76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D51D52"/>
                </a:solidFill>
                <a:latin typeface=".VnTime" pitchFamily="34" charset="0"/>
              </a:rPr>
              <a:t>    </a:t>
            </a:r>
            <a:r>
              <a:rPr lang="en-US" sz="2800" b="1" dirty="0">
                <a:solidFill>
                  <a:srgbClr val="D51D52"/>
                </a:solidFill>
                <a:latin typeface=".VnTime" pitchFamily="34" charset="0"/>
              </a:rPr>
              <a:t>X</a:t>
            </a: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6477000" y="57912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D51D52"/>
                </a:solidFill>
                <a:latin typeface=".VnTime" pitchFamily="34" charset="0"/>
              </a:rPr>
              <a:t>    X</a:t>
            </a: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539552" y="592186"/>
            <a:ext cx="9396536" cy="8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 đúng sai vào ô dưới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300012"/>
              </p:ext>
            </p:extLst>
          </p:nvPr>
        </p:nvGraphicFramePr>
        <p:xfrm>
          <a:off x="5562600" y="14853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Equation" r:id="rId13" imgW="838080" imgH="507960" progId="">
                  <p:embed/>
                </p:oleObj>
              </mc:Choice>
              <mc:Fallback>
                <p:oleObj name="Equation" r:id="rId13" imgW="838080" imgH="50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4853"/>
                        <a:ext cx="2057400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6856" y="116632"/>
            <a:ext cx="5639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u="sng" dirty="0">
                <a:solidFill>
                  <a:srgbClr val="FF0000"/>
                </a:solidFill>
                <a:latin typeface=".VnTime" pitchFamily="34" charset="0"/>
              </a:rPr>
              <a:t>Bài tập</a:t>
            </a:r>
            <a:r>
              <a:rPr lang="en-US" sz="2800" b="1" u="sng" dirty="0">
                <a:solidFill>
                  <a:srgbClr val="FF0000"/>
                </a:solidFill>
                <a:latin typeface=".VnTime" pitchFamily="34" charset="0"/>
              </a:rPr>
              <a:t> 1: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 tỉ 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08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54868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dãy tỉ 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3590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các 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 b,  c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tỉ lệ với các 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; 3 ; 5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cũng 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: b : c = 2 : 3 : 5.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782194"/>
              </p:ext>
            </p:extLst>
          </p:nvPr>
        </p:nvGraphicFramePr>
        <p:xfrm>
          <a:off x="3412753" y="365790"/>
          <a:ext cx="1130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3" imgW="672840" imgH="393480" progId="">
                  <p:embed/>
                </p:oleObj>
              </mc:Choice>
              <mc:Fallback>
                <p:oleObj name="Equation" r:id="rId3" imgW="67284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2753" y="365790"/>
                        <a:ext cx="1130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44624"/>
            <a:ext cx="2178968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HÚ Ý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496" y="2143780"/>
            <a:ext cx="936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5800" y="2132548"/>
            <a:ext cx="846854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dãy tỉ số bằng nhau để thể hiện câu nói </a:t>
            </a:r>
            <a:r>
              <a:rPr 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học sinh của ba lớp </a:t>
            </a:r>
            <a:r>
              <a:rPr lang="en-US" sz="2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7A, 7B, 7C</a:t>
            </a:r>
            <a:r>
              <a:rPr lang="en-US" sz="2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lệ với các số </a:t>
            </a:r>
            <a:r>
              <a:rPr lang="en-US" sz="2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; 9 ; 10.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1588" y="3657691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0" y="4260445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 y, z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7A ; 7B ; 7C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673171"/>
              </p:ext>
            </p:extLst>
          </p:nvPr>
        </p:nvGraphicFramePr>
        <p:xfrm>
          <a:off x="4211960" y="4737618"/>
          <a:ext cx="2222906" cy="109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5" imgW="787320" imgH="431640" progId="">
                  <p:embed/>
                </p:oleObj>
              </mc:Choice>
              <mc:Fallback>
                <p:oleObj name="Equation" r:id="rId5" imgW="787320" imgH="431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737618"/>
                        <a:ext cx="2222906" cy="1094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0" y="5065635"/>
            <a:ext cx="460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có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472688" y="5961484"/>
            <a:ext cx="525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28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Hay: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x:y:z = 8:9:10</a:t>
            </a:r>
          </a:p>
        </p:txBody>
      </p:sp>
    </p:spTree>
    <p:extLst>
      <p:ext uri="{BB962C8B-B14F-4D97-AF65-F5344CB8AC3E}">
        <p14:creationId xmlns:p14="http://schemas.microsoft.com/office/powerpoint/2010/main" val="35178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561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.VnTime</vt:lpstr>
      <vt:lpstr>Arial</vt:lpstr>
      <vt:lpstr>Calibri</vt:lpstr>
      <vt:lpstr>Cambria Math</vt:lpstr>
      <vt:lpstr>Garamond</vt:lpstr>
      <vt:lpstr>Symbol</vt:lpstr>
      <vt:lpstr>Tahoma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Tìm hai số x và y, biết:   x:2 = y:(-5) và x - y = -7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38</cp:revision>
  <dcterms:created xsi:type="dcterms:W3CDTF">2021-10-04T06:58:02Z</dcterms:created>
  <dcterms:modified xsi:type="dcterms:W3CDTF">2021-10-29T13:07:53Z</dcterms:modified>
</cp:coreProperties>
</file>